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16" r:id="rId3"/>
    <p:sldId id="320" r:id="rId4"/>
    <p:sldId id="318" r:id="rId5"/>
    <p:sldId id="319" r:id="rId6"/>
    <p:sldId id="321" r:id="rId7"/>
    <p:sldId id="322" r:id="rId8"/>
    <p:sldId id="323" r:id="rId9"/>
    <p:sldId id="3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7C87-0CD1-4772-9E05-C98CB6710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63CB0-6189-44B3-9CF2-A608557B0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98E00-6D2A-4856-A180-40E7DAEB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C5395-2386-41D1-95C0-35FFF419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247F5-1595-473C-B5CE-0F9B9DC6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2A30-76BE-4F4D-B0D5-130D34E3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DCA03-024E-4260-A4E5-1C409E1F1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E353E-F918-49AB-A78A-EC94D1D6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FAF3-1033-47F6-BFE1-6A1F2883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CCB60-F6AB-4645-AB2A-7B455D27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4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C10FF2-02E7-4EFE-A2D1-2207F4243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1C2EE-1F8E-49A6-A33A-FC84D4543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56041-0122-4D19-B856-E0DB580B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8D9BF-86F3-4275-8DA1-6BDF276F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43E2-7CD2-4450-9C13-9D84F74A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8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99C7-DFAF-4963-B87A-070A94C1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2084-8B40-4B48-8EDB-1F0616A15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BB274-434D-4F0E-AA60-FA7912A2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E8018-682C-49BE-B1C8-A2414CFE3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8BD38-0512-4DF6-8BD5-DE6FF57E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0E00-C3C0-4F59-ABCE-FA41A8C8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3F6EF-128E-4655-9BFB-BA70CC4C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C34D3-50B0-4091-BC0D-3758685A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11BA3-B107-44A5-948F-FEB99DEC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8668F-E832-4410-B22E-E6F030F6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D5FB-E752-4B7C-9990-10088F20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0CE9-13C0-4F4A-9623-290296AF6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0484-19C0-4FDD-B2AA-6497FB96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0B3DF-DB90-48DB-B24E-8479335A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64065-DD4B-4598-B114-84F495BD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E9504-E80E-4633-92DC-C7FC1F7C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6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CCCD-6646-4E69-9F83-42331895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BC956-E068-4B06-B8CB-6ECE88853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BCFEA-A372-4C23-8AD1-0D0EE94A5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481C7-3A57-4FAD-8FE4-F00E9F8E7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22528-55B4-4BE8-ABE4-E15347A73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B8393-C387-437C-B08B-C58EC313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8B135-2C65-4F46-8DD7-9985D0EE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81189-52D0-4268-9586-CA2F662E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4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9437-82FF-42C3-85C6-01805CB9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AC339-01B7-49D7-B1F7-4DE25B6F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329ED-EF14-4882-A410-99F9B364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6ABE6-54C2-44FD-8D9B-4407469B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1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23602D-AF19-4864-B9DD-8D08B35BF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B6ED0-31BB-4CC3-B45B-E73C3A1C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D3274-BF6B-43D5-8471-AD2A190B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1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46DF-7DB9-419C-A836-2D2C18E9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12C6-6403-483B-B12E-6B278C311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72F63-75DB-42E0-B63E-E83DE30DC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78008-9F62-42D4-A33C-96255504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46F1-2DDF-424D-AD69-22FEA9E6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E81AD-D86B-441D-8C6F-287C9CC8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7796-F471-4E41-999F-72AADF8E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003C1-EB76-460B-A845-D45288376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4087F-A0E1-4D0F-AA83-7018691CC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5F0D6-FAF3-4288-9F35-C306DC2B8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8F176-79DE-422D-8FF9-74B0CBB2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2629D-AA83-4161-BB04-F135C63B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19D39-CA80-41DF-B4DD-61913BD3C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D39B4-D63D-42E5-8FEF-F0C9641DD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C4C0E-102F-4CA9-8384-DA91A8C51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34604-8209-43E0-9F06-3E39552801E1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DBE80-73E3-4098-A2C1-F7AE497AE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E9E9A-453E-48BA-8168-62A6A4158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C20B-338A-4DBF-B8A0-134E2469E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1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818" y="1680070"/>
            <a:ext cx="515995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Chemistry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Significant Figures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B05EE-7D54-4B45-9033-CADBB9C30BAD}"/>
              </a:ext>
            </a:extLst>
          </p:cNvPr>
          <p:cNvSpPr txBox="1"/>
          <p:nvPr/>
        </p:nvSpPr>
        <p:spPr>
          <a:xfrm>
            <a:off x="1977507" y="4085277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57D80F-F2A0-4CCA-923A-E472BFBB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3CE1-D458-4A77-81CD-5945798DDABC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87815-304A-4D14-8D88-B9E4B0432607}"/>
              </a:ext>
            </a:extLst>
          </p:cNvPr>
          <p:cNvSpPr txBox="1"/>
          <p:nvPr/>
        </p:nvSpPr>
        <p:spPr>
          <a:xfrm>
            <a:off x="6844146" y="3075057"/>
            <a:ext cx="4544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7.1562354 Newtons</a:t>
            </a:r>
          </a:p>
        </p:txBody>
      </p:sp>
    </p:spTree>
    <p:extLst>
      <p:ext uri="{BB962C8B-B14F-4D97-AF65-F5344CB8AC3E}">
        <p14:creationId xmlns:p14="http://schemas.microsoft.com/office/powerpoint/2010/main" val="12802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946DF83-6187-4BF7-B7E6-0BE9A8103E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6000" y="191511"/>
            <a:ext cx="8229600" cy="715962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</a:rPr>
              <a:t>Significant Figure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B9662-914B-49A5-BFDC-B3B8320187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8473" y="1101436"/>
            <a:ext cx="10280072" cy="5396346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All </a:t>
            </a:r>
            <a:r>
              <a:rPr lang="en-US" sz="2000" u="sng" dirty="0">
                <a:solidFill>
                  <a:srgbClr val="00B050"/>
                </a:solidFill>
              </a:rPr>
              <a:t>nonzero digits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are significant</a:t>
            </a:r>
          </a:p>
          <a:p>
            <a:pPr marL="744538" lvl="1" indent="-233363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331</a:t>
            </a:r>
            <a:r>
              <a:rPr lang="en-US" sz="2000" dirty="0"/>
              <a:t> cm has 3 significant figures</a:t>
            </a:r>
          </a:p>
          <a:p>
            <a:pPr marL="744538" lvl="1" indent="-233363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0.</a:t>
            </a:r>
            <a:r>
              <a:rPr lang="en-US" sz="2000" dirty="0">
                <a:solidFill>
                  <a:srgbClr val="00B050"/>
                </a:solidFill>
              </a:rPr>
              <a:t>88</a:t>
            </a:r>
            <a:r>
              <a:rPr lang="en-US" sz="2000" dirty="0"/>
              <a:t> km has 2 significant figures   (the zero is not significant because of Rule 3)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00B0F0"/>
                </a:solidFill>
              </a:rPr>
              <a:t>Zeros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u="sng" dirty="0">
                <a:solidFill>
                  <a:srgbClr val="00B0F0"/>
                </a:solidFill>
              </a:rPr>
              <a:t>between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/>
              <a:t>nonzero digits are significant</a:t>
            </a:r>
          </a:p>
          <a:p>
            <a:pPr marL="744538" lvl="1" indent="-233363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F0"/>
                </a:solidFill>
              </a:rPr>
              <a:t>000</a:t>
            </a:r>
            <a:r>
              <a:rPr lang="en-US" sz="2000" dirty="0">
                <a:solidFill>
                  <a:srgbClr val="00B050"/>
                </a:solidFill>
              </a:rPr>
              <a:t>4</a:t>
            </a:r>
            <a:r>
              <a:rPr lang="en-US" sz="2000" dirty="0"/>
              <a:t> kg has 5 significant figures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u="sng" dirty="0">
                <a:solidFill>
                  <a:srgbClr val="FF0000"/>
                </a:solidFill>
              </a:rPr>
              <a:t>Zeros</a:t>
            </a:r>
            <a:r>
              <a:rPr lang="en-US" sz="2000" dirty="0">
                <a:solidFill>
                  <a:srgbClr val="FF0000"/>
                </a:solidFill>
              </a:rPr>
              <a:t> to the </a:t>
            </a:r>
            <a:r>
              <a:rPr lang="en-US" sz="2000" u="sng" dirty="0">
                <a:solidFill>
                  <a:srgbClr val="FF0000"/>
                </a:solidFill>
              </a:rPr>
              <a:t>left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of the </a:t>
            </a:r>
            <a:r>
              <a:rPr lang="en-US" sz="2000" u="sng" dirty="0"/>
              <a:t>first</a:t>
            </a:r>
            <a:r>
              <a:rPr lang="en-US" sz="2000" dirty="0"/>
              <a:t> </a:t>
            </a:r>
            <a:r>
              <a:rPr lang="en-US" sz="2000" u="sng" dirty="0"/>
              <a:t>nonzero</a:t>
            </a:r>
            <a:r>
              <a:rPr lang="en-US" sz="2000" dirty="0"/>
              <a:t> </a:t>
            </a:r>
            <a:r>
              <a:rPr lang="en-US" sz="2000" u="sng" dirty="0"/>
              <a:t>digit</a:t>
            </a:r>
            <a:r>
              <a:rPr lang="en-US" sz="2000" dirty="0"/>
              <a:t> in a number </a:t>
            </a:r>
            <a:r>
              <a:rPr lang="en-US" sz="2000" u="sng" dirty="0"/>
              <a:t>are NOT significant</a:t>
            </a:r>
          </a:p>
          <a:p>
            <a:pPr marL="798513" lvl="1" indent="-287338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0.000</a:t>
            </a:r>
            <a:r>
              <a:rPr lang="en-US" sz="2000" dirty="0">
                <a:solidFill>
                  <a:srgbClr val="00B050"/>
                </a:solidFill>
              </a:rPr>
              <a:t>45</a:t>
            </a:r>
            <a:r>
              <a:rPr lang="en-US" sz="2000" dirty="0"/>
              <a:t> has only 2 significant figures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When a number ends in </a:t>
            </a:r>
            <a:r>
              <a:rPr lang="en-US" sz="2000" u="sng" dirty="0">
                <a:solidFill>
                  <a:srgbClr val="00B050"/>
                </a:solidFill>
              </a:rPr>
              <a:t>zeros</a:t>
            </a:r>
            <a:r>
              <a:rPr lang="en-US" sz="2000" dirty="0">
                <a:solidFill>
                  <a:srgbClr val="00B050"/>
                </a:solidFill>
              </a:rPr>
              <a:t> that are to the </a:t>
            </a:r>
            <a:r>
              <a:rPr lang="en-US" sz="2000" u="sng" dirty="0">
                <a:solidFill>
                  <a:srgbClr val="00B050"/>
                </a:solidFill>
              </a:rPr>
              <a:t>right of the decimal point</a:t>
            </a:r>
            <a:r>
              <a:rPr lang="en-US" sz="2000" dirty="0"/>
              <a:t>, they are significant</a:t>
            </a:r>
          </a:p>
          <a:p>
            <a:pPr marL="798513" lvl="1" indent="-287338">
              <a:defRPr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0.0</a:t>
            </a:r>
            <a:r>
              <a:rPr lang="en-US" sz="2000" dirty="0">
                <a:solidFill>
                  <a:srgbClr val="00B050"/>
                </a:solidFill>
              </a:rPr>
              <a:t>340</a:t>
            </a:r>
            <a:r>
              <a:rPr lang="en-US" sz="2000" dirty="0"/>
              <a:t>  has 3 significant figures   (the two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 zeros violate Rule 3)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When a number ends in zeros that are not to the right of the decimal point, the zeros are “not necessarily” significant</a:t>
            </a:r>
          </a:p>
          <a:p>
            <a:pPr marL="798513" lvl="1" indent="-287338">
              <a:defRPr/>
            </a:pPr>
            <a:r>
              <a:rPr lang="en-US" sz="2000" dirty="0"/>
              <a:t>Write the number in scientific notation.  The decimals that remain will tell you the number of significant figures</a:t>
            </a:r>
          </a:p>
          <a:p>
            <a:pPr marL="798513" lvl="1" indent="-287338">
              <a:defRPr/>
            </a:pPr>
            <a:r>
              <a:rPr lang="en-US" sz="2000" dirty="0"/>
              <a:t>130 cm  =   13  x  10</a:t>
            </a:r>
            <a:r>
              <a:rPr lang="en-US" sz="2000" baseline="30000" dirty="0"/>
              <a:t>1</a:t>
            </a:r>
            <a:r>
              <a:rPr lang="en-US" sz="2000" dirty="0"/>
              <a:t>,  thus there are 2 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347841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7D5455-681A-4D2F-8774-8AB1FFB8C72D}"/>
              </a:ext>
            </a:extLst>
          </p:cNvPr>
          <p:cNvSpPr txBox="1"/>
          <p:nvPr/>
        </p:nvSpPr>
        <p:spPr>
          <a:xfrm>
            <a:off x="1316182" y="1399310"/>
            <a:ext cx="994756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General Rule when combining values having different significant figures:</a:t>
            </a:r>
          </a:p>
          <a:p>
            <a:endParaRPr lang="en-US" sz="2000" dirty="0"/>
          </a:p>
          <a:p>
            <a:r>
              <a:rPr lang="en-US" sz="2000" dirty="0"/>
              <a:t>The final calculated value should only include the number of significant figures that is equal to the value that has the minimum number of significant figures.</a:t>
            </a:r>
          </a:p>
          <a:p>
            <a:endParaRPr lang="en-US" sz="2000" dirty="0"/>
          </a:p>
          <a:p>
            <a:r>
              <a:rPr lang="en-US" sz="2000" dirty="0"/>
              <a:t>As an example, if I want to multiply 1.223 (4 significant figures) by 4.3 (2 significant figures), the final calculated value should only have 2 significant figures:</a:t>
            </a:r>
          </a:p>
          <a:p>
            <a:endParaRPr lang="en-US" dirty="0"/>
          </a:p>
          <a:p>
            <a:r>
              <a:rPr lang="en-US" dirty="0"/>
              <a:t>		         </a:t>
            </a:r>
            <a:r>
              <a:rPr lang="en-US" sz="2400" dirty="0"/>
              <a:t>1.223   x   4.3   =   </a:t>
            </a:r>
            <a:r>
              <a:rPr lang="en-US" sz="2400" b="1" dirty="0"/>
              <a:t>5.2</a:t>
            </a:r>
            <a:r>
              <a:rPr lang="en-US" sz="2400" dirty="0"/>
              <a:t>589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EF87C5-8029-4D32-B066-94D61B35999F}"/>
              </a:ext>
            </a:extLst>
          </p:cNvPr>
          <p:cNvSpPr txBox="1"/>
          <p:nvPr/>
        </p:nvSpPr>
        <p:spPr>
          <a:xfrm>
            <a:off x="1316182" y="4548720"/>
            <a:ext cx="944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value that should be used is 5.2, which is only 2 significant figures, the same number of the value with the fewest significant figures…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729AEC6-59D6-4DE7-BCF4-2B4ADA413122}"/>
              </a:ext>
            </a:extLst>
          </p:cNvPr>
          <p:cNvSpPr txBox="1">
            <a:spLocks/>
          </p:cNvSpPr>
          <p:nvPr/>
        </p:nvSpPr>
        <p:spPr>
          <a:xfrm>
            <a:off x="2286000" y="19151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>
                <a:solidFill>
                  <a:srgbClr val="FF0000"/>
                </a:solidFill>
              </a:rPr>
              <a:t>Significant Figure Rules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C06C4E7-6D83-4846-8069-2A97D4F287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87236" y="184579"/>
            <a:ext cx="8229600" cy="7921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</a:rPr>
              <a:t>Why do we care about Significant Figures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EEAE9EFA-2BA5-48D3-916A-E5D357B7A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066798"/>
            <a:ext cx="106818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 good engineer or scientist avoids implying an “accuracy” that is greater than really exists</a:t>
            </a:r>
            <a:r>
              <a:rPr lang="en-US" altLang="en-US" sz="2000" dirty="0"/>
              <a:t>.  As such, they abide by the rules of significant figures (see later slide).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D9C90-E6FE-45B3-A5BD-9ABC1A351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922324"/>
            <a:ext cx="1068185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As an 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Let’s say you are trying to calculate the moment (Moment = Distance x Mass) generated by a golf ball being placed at the end of a narrow wood dowel.  You might measure the distance between the pivot point of the dowel and the golf ball using a standard meter stick.  The stick is marked off in Centimeters and Millimeters.  The best you can do is obtain a distance to X cm and X mm.  As such you measurement will be either XX cm and X mm or 0.XXX m.  Either way, according to Rule 1 (see later slide), you know the </a:t>
            </a:r>
            <a:r>
              <a:rPr lang="en-US" altLang="en-US" sz="2000" b="1" dirty="0"/>
              <a:t>distance</a:t>
            </a:r>
            <a:r>
              <a:rPr lang="en-US" altLang="en-US" sz="2000" dirty="0"/>
              <a:t> to </a:t>
            </a:r>
            <a:r>
              <a:rPr lang="en-US" altLang="en-US" sz="2000" b="1" dirty="0"/>
              <a:t>3 significant figures</a:t>
            </a:r>
            <a:r>
              <a:rPr lang="en-US" altLang="en-US" sz="2000" dirty="0"/>
              <a:t>.  Let’s say the distance was 51.1 cm…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62DBA-57F1-4B1A-89C4-674D8B06D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1" y="4656980"/>
            <a:ext cx="1068185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Now let’s say you use a digital milligram scale to measure the mass of the golf ball and the scale displays XXXX.X figures.  If the scale reads 1034.3 </a:t>
            </a:r>
            <a:r>
              <a:rPr lang="en-US" altLang="en-US" sz="2000" dirty="0" err="1"/>
              <a:t>mgr</a:t>
            </a:r>
            <a:r>
              <a:rPr lang="en-US" altLang="en-US" sz="2000" dirty="0"/>
              <a:t>, Rule 1 states that the </a:t>
            </a:r>
            <a:r>
              <a:rPr lang="en-US" altLang="en-US" sz="2000" b="1" dirty="0"/>
              <a:t>mass</a:t>
            </a:r>
            <a:r>
              <a:rPr lang="en-US" altLang="en-US" sz="2000" dirty="0"/>
              <a:t> is known to </a:t>
            </a:r>
            <a:r>
              <a:rPr lang="en-US" altLang="en-US" sz="2000" b="1" dirty="0"/>
              <a:t>5 significant figures</a:t>
            </a:r>
            <a:r>
              <a:rPr lang="en-US" altLang="en-US" sz="2000" dirty="0"/>
              <a:t>.  Since the distance measurement is less “accurate” it doesn’t make much sense to calculate the moment out to 5 significant figures because of the uncertainty of the distance beyond the two significant figures.  Is the value really 51.11 cm or 51.19 cm – you just don’t actually know… </a:t>
            </a:r>
          </a:p>
        </p:txBody>
      </p:sp>
    </p:spTree>
    <p:extLst>
      <p:ext uri="{BB962C8B-B14F-4D97-AF65-F5344CB8AC3E}">
        <p14:creationId xmlns:p14="http://schemas.microsoft.com/office/powerpoint/2010/main" val="28563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97F5B384-0192-4142-85ED-23624C862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066798"/>
            <a:ext cx="106818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calculation of the moment is as follows: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89075B5-58B8-42AF-9CEF-A312F578422C}"/>
              </a:ext>
            </a:extLst>
          </p:cNvPr>
          <p:cNvSpPr txBox="1">
            <a:spLocks/>
          </p:cNvSpPr>
          <p:nvPr/>
        </p:nvSpPr>
        <p:spPr>
          <a:xfrm>
            <a:off x="1787236" y="184579"/>
            <a:ext cx="82296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>
                <a:solidFill>
                  <a:srgbClr val="FF0000"/>
                </a:solidFill>
              </a:rPr>
              <a:t>Why do we care about Significant Figures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20BE5F-8FF8-4304-AB72-D269217F6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690252"/>
            <a:ext cx="106818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First of all, while a moment of “mg*cm” is a legitimate “moment”, a more common unit is “Newton*meter” (</a:t>
            </a:r>
            <a:r>
              <a:rPr lang="en-US" altLang="en-US" sz="2000" b="1" dirty="0"/>
              <a:t>N*m</a:t>
            </a:r>
            <a:r>
              <a:rPr lang="en-US" altLang="en-US" sz="2000" dirty="0"/>
              <a:t>).  So let’s calculate the force in Newtons…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6CF71-3CC2-41B2-B498-64E893256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1" y="2621482"/>
            <a:ext cx="1068185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Recall that a Newton (N) is obtained by multiplying “kg” by acceleration due to gravity.  First, we need to convert “mg” to “kg”.  There are 1000 mg in 1 g.  And there are 1000 g in 1 kg.  So first we convert to “g” as follows:  1034.3 </a:t>
            </a:r>
            <a:r>
              <a:rPr lang="en-US" altLang="en-US" sz="2000" dirty="0" err="1"/>
              <a:t>mgr</a:t>
            </a:r>
            <a:r>
              <a:rPr lang="en-US" altLang="en-US" sz="2000" dirty="0"/>
              <a:t> / (1000 </a:t>
            </a:r>
            <a:r>
              <a:rPr lang="en-US" altLang="en-US" sz="2000" dirty="0" err="1"/>
              <a:t>mgr</a:t>
            </a:r>
            <a:r>
              <a:rPr lang="en-US" altLang="en-US" sz="2000" dirty="0"/>
              <a:t>/gr) = 1.0343 g.  Rule 2 indicates there are still 5 significant figures…  We convert to “</a:t>
            </a:r>
            <a:r>
              <a:rPr lang="en-US" altLang="en-US" sz="2000" dirty="0" err="1"/>
              <a:t>kgr</a:t>
            </a:r>
            <a:r>
              <a:rPr lang="en-US" altLang="en-US" sz="2000" dirty="0"/>
              <a:t>” as follows:  1.0343 gr / (1000 gr/</a:t>
            </a:r>
            <a:r>
              <a:rPr lang="en-US" altLang="en-US" sz="2000" dirty="0" err="1"/>
              <a:t>kgr</a:t>
            </a:r>
            <a:r>
              <a:rPr lang="en-US" altLang="en-US" sz="2000" dirty="0"/>
              <a:t>) = 0.0010343.  Rule 3 and Rule 4 indicate that there are still </a:t>
            </a:r>
            <a:r>
              <a:rPr lang="en-US" altLang="en-US" sz="2000" b="1" dirty="0"/>
              <a:t>5 significant figures</a:t>
            </a:r>
            <a:r>
              <a:rPr lang="en-US" altLang="en-US" sz="2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D89AD-EE11-4D01-92FC-AACD6AFD7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1" y="4459862"/>
            <a:ext cx="1068185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Now we need to calculate weight of the golf ball in the Newtons using the equation “Force = Mass * Accel due to Gravity (g).  Most of us use “g = 9.8 m/sec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”.  Rule 1 says “g” has 2 significant figures.  So the weight of the golf ball is calculated as follows: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	  Weight (N)  =  0.0010343 </a:t>
            </a:r>
            <a:r>
              <a:rPr lang="en-US" altLang="en-US" sz="2000" dirty="0" err="1"/>
              <a:t>kgr</a:t>
            </a:r>
            <a:r>
              <a:rPr lang="en-US" altLang="en-US" sz="2000" dirty="0"/>
              <a:t>  *  9.8 m/sec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  =   0.010136 N  </a:t>
            </a:r>
          </a:p>
        </p:txBody>
      </p:sp>
    </p:spTree>
    <p:extLst>
      <p:ext uri="{BB962C8B-B14F-4D97-AF65-F5344CB8AC3E}">
        <p14:creationId xmlns:p14="http://schemas.microsoft.com/office/powerpoint/2010/main" val="29086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97F5B384-0192-4142-85ED-23624C862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2149694"/>
            <a:ext cx="106818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Since “acceleration due to Gravity” that was used in the </a:t>
            </a:r>
            <a:r>
              <a:rPr lang="en-US" altLang="en-US" sz="2000" dirty="0" err="1"/>
              <a:t>cacluation</a:t>
            </a:r>
            <a:r>
              <a:rPr lang="en-US" altLang="en-US" sz="2000" dirty="0"/>
              <a:t> had only 2 significant figures, we should only look at </a:t>
            </a:r>
            <a:r>
              <a:rPr lang="en-US" altLang="en-US" sz="2000" b="1" dirty="0"/>
              <a:t>2 significant figures </a:t>
            </a:r>
            <a:r>
              <a:rPr lang="en-US" altLang="en-US" sz="2000" dirty="0"/>
              <a:t>for the weight: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Weight  =   0.010  N   (see Rule 4)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89075B5-58B8-42AF-9CEF-A312F578422C}"/>
              </a:ext>
            </a:extLst>
          </p:cNvPr>
          <p:cNvSpPr txBox="1">
            <a:spLocks/>
          </p:cNvSpPr>
          <p:nvPr/>
        </p:nvSpPr>
        <p:spPr>
          <a:xfrm>
            <a:off x="1787236" y="184579"/>
            <a:ext cx="82296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>
                <a:solidFill>
                  <a:srgbClr val="FF0000"/>
                </a:solidFill>
              </a:rPr>
              <a:t>Why do we care about Significant Figures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D89AD-EE11-4D01-92FC-AACD6AFD7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363163"/>
            <a:ext cx="106818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Weight (N)  =  0.0010343 </a:t>
            </a:r>
            <a:r>
              <a:rPr lang="en-US" altLang="en-US" sz="2000" dirty="0" err="1"/>
              <a:t>kgr</a:t>
            </a:r>
            <a:r>
              <a:rPr lang="en-US" altLang="en-US" sz="2000" dirty="0"/>
              <a:t>  *  9.8 m/sec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  =  0.010136  N  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6B02CC78-CE69-49F5-AF8C-4ED834063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3742969"/>
            <a:ext cx="1068185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Now let’s convert the distance to Meters: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Distance (m)   =   51.1  cm  /  (100 cm/m)   =   0.511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this calculation, we can keep the </a:t>
            </a:r>
            <a:r>
              <a:rPr lang="en-US" altLang="en-US" sz="2000" b="1" dirty="0"/>
              <a:t>3 significant figures</a:t>
            </a:r>
            <a:r>
              <a:rPr lang="en-US" altLang="en-US" sz="2000" dirty="0"/>
              <a:t>…   </a:t>
            </a:r>
          </a:p>
        </p:txBody>
      </p:sp>
    </p:spTree>
    <p:extLst>
      <p:ext uri="{BB962C8B-B14F-4D97-AF65-F5344CB8AC3E}">
        <p14:creationId xmlns:p14="http://schemas.microsoft.com/office/powerpoint/2010/main" val="91031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89075B5-58B8-42AF-9CEF-A312F578422C}"/>
              </a:ext>
            </a:extLst>
          </p:cNvPr>
          <p:cNvSpPr txBox="1">
            <a:spLocks/>
          </p:cNvSpPr>
          <p:nvPr/>
        </p:nvSpPr>
        <p:spPr>
          <a:xfrm>
            <a:off x="1787236" y="184579"/>
            <a:ext cx="82296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>
                <a:solidFill>
                  <a:srgbClr val="FF0000"/>
                </a:solidFill>
              </a:rPr>
              <a:t>Why do we care about Significant Figures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6B02CC78-CE69-49F5-AF8C-4ED834063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1512387"/>
            <a:ext cx="106818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Distance (m)   =   51.1  cm  /  (100 cm/m)   =   0.511  m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182BD38B-5EA3-4DBC-B06A-C53340458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1" y="2248086"/>
            <a:ext cx="106818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Now we can finally calculate the moment in “N*m”: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Moment   =   0.511  m   *   0.010 N   =   0.00511  N*m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ACB8EF0E-05E9-42E0-8C74-9AEC9711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2" y="3594251"/>
            <a:ext cx="106818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Looking back and identifying the value with the minimum number of significant figures (which was acceleration due to gravity which had 2 significant figures: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b="1" dirty="0"/>
              <a:t>Moment   =   0.0051  N*m    </a:t>
            </a:r>
            <a:r>
              <a:rPr lang="en-US" altLang="en-US" sz="2000" dirty="0"/>
              <a:t>(Rule 3)</a:t>
            </a:r>
          </a:p>
        </p:txBody>
      </p:sp>
    </p:spTree>
    <p:extLst>
      <p:ext uri="{BB962C8B-B14F-4D97-AF65-F5344CB8AC3E}">
        <p14:creationId xmlns:p14="http://schemas.microsoft.com/office/powerpoint/2010/main" val="41107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B92BC9-00FC-4E15-BD57-78939301BEE7}"/>
              </a:ext>
            </a:extLst>
          </p:cNvPr>
          <p:cNvSpPr txBox="1"/>
          <p:nvPr/>
        </p:nvSpPr>
        <p:spPr>
          <a:xfrm>
            <a:off x="1274618" y="1219200"/>
            <a:ext cx="9421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Yep, this sounds like a lot to thinking just to get a number…  And in reality </a:t>
            </a:r>
            <a:r>
              <a:rPr lang="en-US" sz="2400" b="1" dirty="0"/>
              <a:t>0.0051 N*m</a:t>
            </a:r>
            <a:r>
              <a:rPr lang="en-US" sz="2400" dirty="0"/>
              <a:t> isn’t a lot different than </a:t>
            </a:r>
            <a:r>
              <a:rPr lang="en-US" sz="2400" b="1" dirty="0"/>
              <a:t>0.00518</a:t>
            </a:r>
            <a:r>
              <a:rPr lang="en-US" sz="2400" dirty="0"/>
              <a:t> (moment calculated while not worrying about significant figures)…</a:t>
            </a:r>
          </a:p>
          <a:p>
            <a:endParaRPr lang="en-US" sz="2400" dirty="0"/>
          </a:p>
          <a:p>
            <a:r>
              <a:rPr lang="en-US" sz="2400" dirty="0"/>
              <a:t>However, it’s the “most correct” solution from an accuracy perspective…  </a:t>
            </a:r>
          </a:p>
        </p:txBody>
      </p:sp>
    </p:spTree>
    <p:extLst>
      <p:ext uri="{BB962C8B-B14F-4D97-AF65-F5344CB8AC3E}">
        <p14:creationId xmlns:p14="http://schemas.microsoft.com/office/powerpoint/2010/main" val="269519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C5A93-9D48-49D8-830C-488AF49BDFD9}"/>
              </a:ext>
            </a:extLst>
          </p:cNvPr>
          <p:cNvSpPr txBox="1"/>
          <p:nvPr/>
        </p:nvSpPr>
        <p:spPr>
          <a:xfrm>
            <a:off x="2327564" y="2715307"/>
            <a:ext cx="4627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731711-2A0A-4100-BD58-90D12C923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583" y="1596375"/>
            <a:ext cx="285432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50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958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Significant Figure Rules</vt:lpstr>
      <vt:lpstr>PowerPoint Presentation</vt:lpstr>
      <vt:lpstr>Why do we care about Significant Figures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13</cp:revision>
  <dcterms:created xsi:type="dcterms:W3CDTF">2018-06-11T21:29:28Z</dcterms:created>
  <dcterms:modified xsi:type="dcterms:W3CDTF">2018-07-14T04:24:23Z</dcterms:modified>
</cp:coreProperties>
</file>